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26" r:id="rId2"/>
    <p:sldId id="272" r:id="rId3"/>
    <p:sldId id="312" r:id="rId4"/>
    <p:sldId id="292" r:id="rId5"/>
    <p:sldId id="311" r:id="rId6"/>
    <p:sldId id="293" r:id="rId7"/>
    <p:sldId id="310" r:id="rId8"/>
    <p:sldId id="327" r:id="rId9"/>
    <p:sldId id="328" r:id="rId10"/>
    <p:sldId id="299" r:id="rId11"/>
    <p:sldId id="314" r:id="rId12"/>
    <p:sldId id="340" r:id="rId13"/>
    <p:sldId id="341" r:id="rId14"/>
    <p:sldId id="343" r:id="rId15"/>
    <p:sldId id="342" r:id="rId16"/>
    <p:sldId id="344" r:id="rId17"/>
    <p:sldId id="345" r:id="rId18"/>
    <p:sldId id="309" r:id="rId19"/>
    <p:sldId id="295" r:id="rId20"/>
    <p:sldId id="296" r:id="rId21"/>
    <p:sldId id="346" r:id="rId22"/>
    <p:sldId id="334" r:id="rId23"/>
    <p:sldId id="336" r:id="rId24"/>
    <p:sldId id="337" r:id="rId25"/>
    <p:sldId id="338" r:id="rId26"/>
    <p:sldId id="331" r:id="rId27"/>
    <p:sldId id="339" r:id="rId28"/>
    <p:sldId id="333" r:id="rId29"/>
    <p:sldId id="335" r:id="rId30"/>
    <p:sldId id="316" r:id="rId31"/>
    <p:sldId id="322" r:id="rId32"/>
    <p:sldId id="32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D60"/>
    <a:srgbClr val="DDF1F8"/>
    <a:srgbClr val="718EA0"/>
    <a:srgbClr val="6C899B"/>
    <a:srgbClr val="F3F9FB"/>
    <a:srgbClr val="F9FCFD"/>
    <a:srgbClr val="23B0C3"/>
    <a:srgbClr val="146772"/>
    <a:srgbClr val="95E2EC"/>
    <a:srgbClr val="D0C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2780" autoAdjust="0"/>
  </p:normalViewPr>
  <p:slideViewPr>
    <p:cSldViewPr snapToGrid="0" showGuides="1">
      <p:cViewPr varScale="1">
        <p:scale>
          <a:sx n="108" d="100"/>
          <a:sy n="108" d="100"/>
        </p:scale>
        <p:origin x="720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76E28-2D1E-4ECD-97EE-285F4FBEF609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9C334-9779-4201-8931-748ADFDB0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7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9C334-9779-4201-8931-748ADFDB0C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8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9C334-9779-4201-8931-748ADFDB0C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5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9C334-9779-4201-8931-748ADFDB0C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38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>
            <a:extLst>
              <a:ext uri="{FF2B5EF4-FFF2-40B4-BE49-F238E27FC236}">
                <a16:creationId xmlns=""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783" y="556912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2DB1-9E4D-4F87-907D-139E7BDBC3A7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F2C7-A49E-4091-B2EF-E6CD4CCC0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1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2DB1-9E4D-4F87-907D-139E7BDBC3A7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F2C7-A49E-4091-B2EF-E6CD4CCC0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6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  <p:sldLayoutId id="2147483662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err="1" smtClean="0"/>
              <a:t>Safezone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475019" y="5721783"/>
            <a:ext cx="9144000" cy="1655762"/>
          </a:xfrm>
        </p:spPr>
        <p:txBody>
          <a:bodyPr/>
          <a:lstStyle/>
          <a:p>
            <a:r>
              <a:rPr lang="en-US" altLang="ko-KR" dirty="0" err="1" smtClean="0"/>
              <a:t>CloseAI</a:t>
            </a:r>
            <a:r>
              <a:rPr lang="en-US" altLang="ko-KR" dirty="0" smtClean="0"/>
              <a:t> </a:t>
            </a:r>
            <a:r>
              <a:rPr lang="ko-KR" altLang="en-US" dirty="0"/>
              <a:t>이상헌 김유철 </a:t>
            </a:r>
            <a:r>
              <a:rPr lang="ko-KR" altLang="en-US" dirty="0" smtClean="0"/>
              <a:t>박준혁 이정훈</a:t>
            </a:r>
            <a:endParaRPr lang="ko-KR" altLang="en-US" dirty="0"/>
          </a:p>
        </p:txBody>
      </p:sp>
      <p:sp>
        <p:nvSpPr>
          <p:cNvPr id="4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3964553" y="3652146"/>
            <a:ext cx="4114800" cy="365125"/>
          </a:xfrm>
        </p:spPr>
        <p:txBody>
          <a:bodyPr/>
          <a:lstStyle/>
          <a:p>
            <a:r>
              <a:rPr lang="en-US" altLang="ko-KR" sz="1600" dirty="0" smtClean="0"/>
              <a:t>11 June 2024</a:t>
            </a:r>
            <a:endParaRPr lang="ko-KR" altLang="en-US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5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17024" y="4984929"/>
            <a:ext cx="2093611" cy="374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2430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chemeClr val="accent1"/>
                </a:solidFill>
              </a:rPr>
              <a:t>YOLO v8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216635"/>
            <a:ext cx="79517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모델 선정 이유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높은 정확도와 속도</a:t>
            </a:r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다양한 객체 탐지 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간편한 학습 및 튜닝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b="1" spc="-300" dirty="0">
              <a:solidFill>
                <a:schemeClr val="accent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spc="-300" dirty="0" smtClean="0">
                <a:solidFill>
                  <a:schemeClr val="accent1"/>
                </a:solidFill>
              </a:rPr>
              <a:t>고해상도 이미지 처리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0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4580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chemeClr val="accent1"/>
                </a:solidFill>
              </a:rPr>
              <a:t>다른 모델과 비교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90332"/>
              </p:ext>
            </p:extLst>
          </p:nvPr>
        </p:nvGraphicFramePr>
        <p:xfrm>
          <a:off x="1696433" y="2891366"/>
          <a:ext cx="6928233" cy="3386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667"/>
                <a:gridCol w="3483155"/>
                <a:gridCol w="2309411"/>
              </a:tblGrid>
              <a:tr h="537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버전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구조와 효율성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</a:tr>
              <a:tr h="915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YOLO6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경량화와 속도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최적화에 중점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작은 객체 탐지에서 강점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빠른 속도</a:t>
                      </a:r>
                      <a:endParaRPr lang="ko-KR" altLang="en-US" dirty="0"/>
                    </a:p>
                  </a:txBody>
                  <a:tcPr/>
                </a:tc>
              </a:tr>
              <a:tr h="915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YOLO7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효율적 구조와 훈련기법으로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성능 향상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다양한 벤치마크에서 높은 성능</a:t>
                      </a:r>
                      <a:endParaRPr lang="ko-KR" altLang="en-US" dirty="0"/>
                    </a:p>
                  </a:txBody>
                  <a:tcPr/>
                </a:tc>
              </a:tr>
              <a:tr h="915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YOLO8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최신 기술 통합과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모듈화로 성능 극대화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최신 기술 적용으로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최고성능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35400" y="2166005"/>
            <a:ext cx="908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YOLO </a:t>
            </a:r>
            <a:r>
              <a:rPr lang="ko-KR" altLang="en-US" sz="2800" b="1" dirty="0" smtClean="0"/>
              <a:t>버전 비교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899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2893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055" y="2218759"/>
            <a:ext cx="9080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 err="1" smtClean="0"/>
              <a:t>LangChain</a:t>
            </a:r>
            <a:r>
              <a:rPr lang="ko-KR" altLang="en-US" sz="2800" b="1" dirty="0"/>
              <a:t>은 대규모 언어 모델</a:t>
            </a:r>
            <a:r>
              <a:rPr lang="en-US" altLang="ko-KR" sz="2800" b="1" dirty="0"/>
              <a:t>(LLM)</a:t>
            </a:r>
            <a:r>
              <a:rPr lang="ko-KR" altLang="en-US" sz="2800" b="1" dirty="0"/>
              <a:t>을 활용하여 자연어 처리 및 다양한 작업을 수행할 수 있는 프레임워크입니다</a:t>
            </a:r>
            <a:r>
              <a:rPr lang="en-US" altLang="ko-KR" sz="2800" b="1" dirty="0" smtClean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 smtClean="0"/>
              <a:t>Prompt Template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 smtClean="0"/>
              <a:t>Few-Shot </a:t>
            </a:r>
            <a:r>
              <a:rPr lang="en-US" altLang="ko-KR" sz="2800" b="1" dirty="0"/>
              <a:t>Prompt Template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433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7694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: Prompt Template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66" y="2022230"/>
            <a:ext cx="8746468" cy="36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7694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: Prompt Template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74" y="1232390"/>
            <a:ext cx="7766001" cy="53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7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030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: Few-Shot Prompt Template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69" y="1232390"/>
            <a:ext cx="8535500" cy="53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030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: Few-Shot Prompt Template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00" y="1232390"/>
            <a:ext cx="5355353" cy="53144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16823" y="3050931"/>
            <a:ext cx="5688623" cy="448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030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: Few-Shot Prompt Template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5" y="1232390"/>
            <a:ext cx="3083169" cy="516933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918599" y="3566476"/>
            <a:ext cx="1617784" cy="501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58" y="2757121"/>
            <a:ext cx="35528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3912256"/>
            <a:ext cx="5374105" cy="1443792"/>
            <a:chOff x="6817895" y="3350782"/>
            <a:chExt cx="5374105" cy="14437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0700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err="1" smtClean="0">
                  <a:solidFill>
                    <a:srgbClr val="224D60"/>
                  </a:solidFill>
                  <a:latin typeface="+mn-ea"/>
                </a:rPr>
                <a:t>프토로타입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E4D379F-0D7A-E10A-C2FD-B3F877B38412}"/>
              </a:ext>
            </a:extLst>
          </p:cNvPr>
          <p:cNvSpPr txBox="1"/>
          <p:nvPr/>
        </p:nvSpPr>
        <p:spPr>
          <a:xfrm>
            <a:off x="6817895" y="872277"/>
            <a:ext cx="166423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rgbClr val="224D60"/>
                </a:solidFill>
                <a:latin typeface="+mj-ea"/>
                <a:ea typeface="+mj-ea"/>
              </a:rPr>
              <a:t>4</a:t>
            </a:r>
            <a:endParaRPr lang="ko-KR" altLang="en-US" sz="11000" b="1" dirty="0">
              <a:solidFill>
                <a:srgbClr val="224D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9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842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YOLO v8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구현 결과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1316399" y="261072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KakaoTalk_20240603_2147508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026" y="952520"/>
            <a:ext cx="10320951" cy="58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789367" y="1043231"/>
            <a:ext cx="4737906" cy="5854507"/>
            <a:chOff x="419029" y="721892"/>
            <a:chExt cx="4737906" cy="5854507"/>
          </a:xfrm>
        </p:grpSpPr>
        <p:grpSp>
          <p:nvGrpSpPr>
            <p:cNvPr id="6" name="그룹 5"/>
            <p:cNvGrpSpPr/>
            <p:nvPr/>
          </p:nvGrpSpPr>
          <p:grpSpPr>
            <a:xfrm>
              <a:off x="419029" y="721892"/>
              <a:ext cx="4101123" cy="5854507"/>
              <a:chOff x="419029" y="721892"/>
              <a:chExt cx="4101123" cy="5854507"/>
            </a:xfrm>
          </p:grpSpPr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B748DE9C-B5AD-BAA4-4EBD-53FA1916E9A2}"/>
                  </a:ext>
                </a:extLst>
              </p:cNvPr>
              <p:cNvSpPr txBox="1"/>
              <p:nvPr/>
            </p:nvSpPr>
            <p:spPr>
              <a:xfrm>
                <a:off x="1104671" y="721892"/>
                <a:ext cx="1107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목차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BC5F8E78-68AC-B048-5336-EE835D4169E6}"/>
                  </a:ext>
                </a:extLst>
              </p:cNvPr>
              <p:cNvSpPr txBox="1"/>
              <p:nvPr/>
            </p:nvSpPr>
            <p:spPr>
              <a:xfrm>
                <a:off x="419029" y="2082861"/>
                <a:ext cx="1922321" cy="4493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AutoNum type="arabicPlain"/>
                </a:pPr>
                <a:r>
                  <a:rPr lang="ko-KR" altLang="en-US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개요</a:t>
                </a: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r>
                  <a:rPr lang="ko-KR" altLang="en-US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데이터</a:t>
                </a: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r>
                  <a:rPr lang="ko-KR" altLang="en-US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모델</a:t>
                </a: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r>
                  <a:rPr lang="ko-KR" altLang="en-US" sz="2200" spc="-300" dirty="0" err="1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프로토타입</a:t>
                </a: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14350" indent="-514350">
                  <a:buAutoNum type="arabicPlain"/>
                </a:pPr>
                <a:endPara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2200" spc="-30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627B173C-BF4B-5D6B-514A-71779E736CDB}"/>
                  </a:ext>
                </a:extLst>
              </p:cNvPr>
              <p:cNvSpPr txBox="1"/>
              <p:nvPr/>
            </p:nvSpPr>
            <p:spPr>
              <a:xfrm>
                <a:off x="2500047" y="986190"/>
                <a:ext cx="2020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1"/>
                    </a:solidFill>
                    <a:latin typeface="+mn-ea"/>
                  </a:rPr>
                  <a:t>table of contents</a:t>
                </a:r>
                <a:endParaRPr lang="ko-KR" altLang="en-US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BC5F8E78-68AC-B048-5336-EE835D4169E6}"/>
                </a:ext>
              </a:extLst>
            </p:cNvPr>
            <p:cNvSpPr txBox="1"/>
            <p:nvPr/>
          </p:nvSpPr>
          <p:spPr>
            <a:xfrm>
              <a:off x="2952485" y="2082861"/>
              <a:ext cx="2204450" cy="3816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ko-KR" altLang="en-US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핵심코드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	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타임라인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en-US" altLang="ko-KR" sz="2200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기술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514350" indent="-514350">
                <a:buAutoNum type="arabicPlain"/>
              </a:pP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 	 </a:t>
              </a:r>
              <a:r>
                <a:rPr lang="ko-KR" altLang="en-US" sz="2200" spc="-300" dirty="0" err="1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레퍼런스</a:t>
              </a:r>
              <a:endParaRPr lang="en-US" altLang="ko-KR" sz="2200" spc="-3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  	    </a:t>
              </a:r>
              <a:r>
                <a:rPr lang="en-US" altLang="ko-KR" sz="2200" spc="-300" dirty="0" err="1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QnA</a:t>
              </a:r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514350" indent="-514350">
                <a:buAutoNum type="arabicPlain"/>
              </a:pPr>
              <a:endParaRPr lang="en-US" altLang="ko-KR" sz="22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spc="-300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7107366-DD53-E361-A115-ABF5735497C1}"/>
              </a:ext>
            </a:extLst>
          </p:cNvPr>
          <p:cNvSpPr txBox="1"/>
          <p:nvPr/>
        </p:nvSpPr>
        <p:spPr>
          <a:xfrm>
            <a:off x="6804149" y="1167905"/>
            <a:ext cx="483466" cy="2646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450" spc="-80">
                <a:ln>
                  <a:solidFill>
                    <a:srgbClr val="615E5F">
                      <a:alpha val="20000"/>
                    </a:srgbClr>
                  </a:solidFill>
                </a:ln>
                <a:solidFill>
                  <a:srgbClr val="615E5F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ctr">
              <a:defRPr/>
            </a:pPr>
            <a:r>
              <a:rPr lang="en-US" altLang="ko-KR" sz="112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EDGE</a:t>
            </a:r>
            <a:endParaRPr lang="en-US" altLang="ko-KR" sz="112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77" y="468118"/>
            <a:ext cx="4460157" cy="32556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1" y="414240"/>
            <a:ext cx="4597489" cy="3064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580" y="3757782"/>
            <a:ext cx="4153425" cy="26143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774168" y="2772331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Yolo v8 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13512" y="2671921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Yolo v8 l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71675" y="5651824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Yolo v8 m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22631" y="3877408"/>
            <a:ext cx="1863969" cy="1635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 smtClean="0">
                <a:solidFill>
                  <a:schemeClr val="accent1"/>
                </a:solidFill>
              </a:rPr>
              <a:t>LangChain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구현 결과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1316399" y="261072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48" y="3196477"/>
            <a:ext cx="11531666" cy="114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5</a:t>
              </a:r>
            </a:p>
            <a:p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709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rgbClr val="224D60"/>
                  </a:solidFill>
                  <a:latin typeface="+mn-ea"/>
                </a:rPr>
                <a:t>핵심 코드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핵심 코드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9" y="1270059"/>
            <a:ext cx="11312873" cy="481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핵심 코드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52" y="1270059"/>
            <a:ext cx="6396048" cy="55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핵심 코드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669" y="1270059"/>
            <a:ext cx="6605954" cy="55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5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+mj-ea"/>
                  <a:ea typeface="+mj-ea"/>
                </a:rPr>
                <a:t>6</a:t>
              </a:r>
              <a:endParaRPr lang="en-US" altLang="ko-KR" sz="19900" b="1" dirty="0" smtClean="0">
                <a:solidFill>
                  <a:srgbClr val="224D60"/>
                </a:solidFill>
                <a:latin typeface="+mj-ea"/>
                <a:ea typeface="+mj-ea"/>
              </a:endParaRPr>
            </a:p>
            <a:p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869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Time Line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23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8438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Time Line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14965" y="6402325"/>
            <a:ext cx="2196353" cy="30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80079" y="2103756"/>
          <a:ext cx="11831239" cy="3160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659"/>
                <a:gridCol w="2495895"/>
                <a:gridCol w="2495895"/>
                <a:gridCol w="2495895"/>
                <a:gridCol w="2495895"/>
              </a:tblGrid>
              <a:tr h="202134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6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4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주제 선정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데이터 수집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YOLO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LLM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</a:rPr>
                        <a:t>랭체인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모델 고도화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14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마무리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2181885" y="2876513"/>
            <a:ext cx="1213165" cy="26409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464099" y="3686145"/>
            <a:ext cx="5991838" cy="26116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464099" y="3291984"/>
            <a:ext cx="4615711" cy="24278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35375" y="4092122"/>
            <a:ext cx="4965826" cy="25177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194233" y="4939746"/>
            <a:ext cx="1837821" cy="25575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455937" y="4510312"/>
            <a:ext cx="2453489" cy="2802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7</a:t>
              </a:r>
            </a:p>
            <a:p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709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rgbClr val="224D60"/>
                  </a:solidFill>
                  <a:latin typeface="+mn-ea"/>
                </a:rPr>
                <a:t>사용 기술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7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rgbClr val="224D60"/>
                </a:solidFill>
              </a:rPr>
              <a:t>사용 기술</a:t>
            </a:r>
            <a:endParaRPr lang="en-US" altLang="ko-KR" sz="4800" b="1" spc="-300" dirty="0" smtClean="0">
              <a:solidFill>
                <a:srgbClr val="224D60"/>
              </a:solidFill>
            </a:endParaRPr>
          </a:p>
        </p:txBody>
      </p:sp>
      <p:pic>
        <p:nvPicPr>
          <p:cNvPr id="1026" name="Picture 2" descr="https://upload.wikimedia.org/wikipedia/commons/thumb/a/ab/TensorFlow_logo.svg/120px-TensorFlow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5" y="1548698"/>
            <a:ext cx="3337457" cy="21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6/PyTorch_logo_black.svg/120px-PyTorch_logo_black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983" y="2168927"/>
            <a:ext cx="5197476" cy="1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iro.medium.com/v2/resize:fit:700/1*YQWYPi4uoT8RcG6BPbUoV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98" y="3690236"/>
            <a:ext cx="5600287" cy="17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0/05/Scikit_learn_logo_small.svg/120px-Scikit_learn_logo_small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480" y="3925159"/>
            <a:ext cx="2205753" cy="119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3/31/NumPy_logo_2020.svg/120px-NumPy_logo_2020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480" y="5576807"/>
            <a:ext cx="2251631" cy="10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3/32/OpenCV_Logo_with_text_svg_version.svg/180px-OpenCV_Logo_with_text_svg_version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4" y="3968875"/>
            <a:ext cx="1714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en/thumb/5/56/Matplotlib_logo.svg/300px-Matplotlib_logo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76" y="5704290"/>
            <a:ext cx="4136013" cy="75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2383" y="1249272"/>
            <a:ext cx="4733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4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1</a:t>
              </a:r>
              <a:endParaRPr lang="ko-KR" altLang="en-US" sz="110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10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Overview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7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6217087"/>
            <a:chOff x="6817895" y="310803"/>
            <a:chExt cx="5374105" cy="6217087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6217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Pretendard Black"/>
                  <a:ea typeface="+mj-ea"/>
                </a:rPr>
                <a:t>8</a:t>
              </a:r>
              <a:endParaRPr lang="en-US" altLang="ko-KR" sz="19900" b="1" dirty="0" smtClean="0">
                <a:solidFill>
                  <a:srgbClr val="224D60"/>
                </a:solidFill>
                <a:latin typeface="Pretendard Black"/>
                <a:ea typeface="+mj-ea"/>
              </a:endParaRPr>
            </a:p>
            <a:p>
              <a:endParaRPr lang="ko-KR" altLang="en-US" sz="19900" b="1" dirty="0">
                <a:solidFill>
                  <a:srgbClr val="224D60"/>
                </a:solidFill>
                <a:latin typeface="Pretendard Black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7199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</a:rPr>
                <a:t>Reference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30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31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7503" y="1877173"/>
            <a:ext cx="82273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Real-Time Flying Object Detection with </a:t>
            </a:r>
            <a:r>
              <a:rPr lang="en-US" altLang="ko-KR" b="1" dirty="0" smtClean="0">
                <a:solidFill>
                  <a:srgbClr val="000000"/>
                </a:solidFill>
                <a:latin typeface="Lucida Grande"/>
              </a:rPr>
              <a:t>YOLOv8 ( </a:t>
            </a:r>
            <a:r>
              <a:rPr lang="en-US" altLang="ko-KR" dirty="0" smtClean="0"/>
              <a:t>Dillon Reis, </a:t>
            </a:r>
            <a:r>
              <a:rPr lang="en-US" altLang="ko-KR" dirty="0"/>
              <a:t>22 May </a:t>
            </a:r>
            <a:r>
              <a:rPr lang="en-US" altLang="ko-KR" dirty="0" smtClean="0"/>
              <a:t>2024</a:t>
            </a:r>
          </a:p>
          <a:p>
            <a:r>
              <a:rPr lang="ko-KR" altLang="en-US" dirty="0"/>
              <a:t>https://</a:t>
            </a:r>
            <a:r>
              <a:rPr lang="ko-KR" altLang="en-US" dirty="0" smtClean="0"/>
              <a:t>arxiv.org/pdf/2305.09972</a:t>
            </a:r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)</a:t>
            </a:r>
            <a:endParaRPr lang="ko-KR" altLang="en-US" dirty="0"/>
          </a:p>
          <a:p>
            <a:endParaRPr lang="en-US" altLang="ko-KR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597314" y="439062"/>
            <a:ext cx="2719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rgbClr val="224D60"/>
                </a:solidFill>
              </a:rPr>
              <a:t>Reference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7503" y="3102206"/>
            <a:ext cx="10584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You Only Look Once: Unified, Real-Time </a:t>
            </a:r>
            <a:r>
              <a:rPr lang="en-US" altLang="ko-KR" b="1" dirty="0" smtClean="0">
                <a:solidFill>
                  <a:srgbClr val="000000"/>
                </a:solidFill>
                <a:latin typeface="Lucida Grande"/>
              </a:rPr>
              <a:t>Object Detection ( </a:t>
            </a:r>
            <a:r>
              <a:rPr lang="en-US" altLang="ko-KR" dirty="0" smtClean="0"/>
              <a:t>Joseph </a:t>
            </a:r>
            <a:r>
              <a:rPr lang="en-US" altLang="ko-KR" dirty="0" err="1" smtClean="0"/>
              <a:t>Redmon</a:t>
            </a:r>
            <a:r>
              <a:rPr lang="en-US" altLang="ko-KR" dirty="0"/>
              <a:t>, 9 May 2016</a:t>
            </a:r>
            <a:endParaRPr lang="en-US" altLang="ko-KR" b="1" dirty="0" smtClean="0">
              <a:solidFill>
                <a:srgbClr val="000000"/>
              </a:solidFill>
              <a:latin typeface="Lucida Grande"/>
            </a:endParaRPr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://arxiv.org/pdf/1506.02640</a:t>
            </a:r>
            <a:r>
              <a:rPr lang="en-US" altLang="ko-KR" b="1" dirty="0" smtClean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b="1" dirty="0">
              <a:solidFill>
                <a:srgbClr val="000000"/>
              </a:solidFill>
              <a:latin typeface="Lucida Grande"/>
            </a:endParaRPr>
          </a:p>
          <a:p>
            <a:endParaRPr lang="en-US" altLang="ko-KR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9037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+mj-ea"/>
                  <a:ea typeface="+mj-ea"/>
                </a:rPr>
                <a:t>9</a:t>
              </a:r>
              <a:endParaRPr lang="ko-KR" altLang="en-US" sz="199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548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err="1" smtClean="0">
                  <a:solidFill>
                    <a:srgbClr val="224D60"/>
                  </a:solidFill>
                  <a:latin typeface="+mn-ea"/>
                </a:rPr>
                <a:t>QnA</a:t>
              </a:r>
              <a:endParaRPr lang="en-US" altLang="ko-KR" sz="4800" b="1" spc="-300" dirty="0" smtClean="0">
                <a:solidFill>
                  <a:srgbClr val="224D60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 smtClean="0">
                <a:solidFill>
                  <a:schemeClr val="accent1"/>
                </a:solidFill>
              </a:rPr>
              <a:t>프로젝트 목표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968753" y="6535271"/>
            <a:ext cx="2160494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1983711"/>
            <a:ext cx="795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특정 상황에서 안전 관리에 도움을 주는 모델 개발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3057026"/>
            <a:ext cx="795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사전에 정의한 각종 위험한 상황을 탐지 및 경고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6" y="4099088"/>
            <a:ext cx="795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관리자가 모니터링 하고 싶은 객체를 입력 받아 탐지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4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rgbClr val="224D60"/>
                  </a:solidFill>
                  <a:latin typeface="+mj-ea"/>
                  <a:ea typeface="+mj-ea"/>
                </a:rPr>
                <a:t>2</a:t>
              </a:r>
              <a:endParaRPr lang="ko-KR" altLang="en-US" sz="110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965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Data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활용 데이터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968753" y="6535271"/>
            <a:ext cx="2160494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0" y="1539251"/>
            <a:ext cx="2223856" cy="22238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26" y="1410087"/>
            <a:ext cx="2741892" cy="2741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18" y="1614711"/>
            <a:ext cx="2072936" cy="20729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36" y="3725314"/>
            <a:ext cx="2648168" cy="26481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70" y="3725314"/>
            <a:ext cx="2703250" cy="27032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6518690" y="4250009"/>
            <a:ext cx="5193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 smtClean="0">
                <a:solidFill>
                  <a:schemeClr val="accent1"/>
                </a:solidFill>
              </a:rPr>
              <a:t>Roboflow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 err="1" smtClean="0">
                <a:solidFill>
                  <a:schemeClr val="accent1"/>
                </a:solidFill>
              </a:rPr>
              <a:t>데이터셋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 수집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AI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허브 안전장비 </a:t>
            </a:r>
            <a:r>
              <a:rPr lang="ko-KR" altLang="en-US" sz="2800" b="1" spc="-300" dirty="0" err="1" smtClean="0">
                <a:solidFill>
                  <a:schemeClr val="accent1"/>
                </a:solidFill>
              </a:rPr>
              <a:t>데이터셋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자체 </a:t>
            </a:r>
            <a:r>
              <a:rPr lang="ko-KR" altLang="en-US" sz="2800" b="1" spc="-300" dirty="0" err="1" smtClean="0">
                <a:solidFill>
                  <a:schemeClr val="accent1"/>
                </a:solidFill>
              </a:rPr>
              <a:t>데이터셋</a:t>
            </a:r>
            <a:endParaRPr lang="en-US" altLang="ko-KR" sz="2800" b="1" spc="-300" dirty="0" smtClean="0">
              <a:solidFill>
                <a:schemeClr val="accent1"/>
              </a:solidFill>
            </a:endParaRPr>
          </a:p>
        </p:txBody>
      </p:sp>
      <p:sp>
        <p:nvSpPr>
          <p:cNvPr id="24" name="바닥글 개체 틀 6"/>
          <p:cNvSpPr txBox="1">
            <a:spLocks/>
          </p:cNvSpPr>
          <p:nvPr/>
        </p:nvSpPr>
        <p:spPr>
          <a:xfrm>
            <a:off x="5946563" y="6298248"/>
            <a:ext cx="6245438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/>
              <a:t>출처</a:t>
            </a:r>
            <a:r>
              <a:rPr lang="en-US" altLang="ko-KR" sz="1050" dirty="0" smtClean="0"/>
              <a:t>:https</a:t>
            </a:r>
            <a:r>
              <a:rPr lang="en-US" altLang="ko-KR" sz="1050" dirty="0"/>
              <a:t>://universe.roboflow.com/search?q=construction+images%3E5000+model%3Ayolov8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287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rgbClr val="224D60"/>
                  </a:solidFill>
                  <a:latin typeface="+mj-ea"/>
                  <a:ea typeface="+mj-ea"/>
                </a:rPr>
                <a:t>3</a:t>
              </a:r>
              <a:endParaRPr lang="ko-KR" altLang="en-US" sz="11000" b="1" dirty="0">
                <a:solidFill>
                  <a:srgbClr val="224D6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8582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rgbClr val="224D60"/>
                  </a:solidFill>
                  <a:latin typeface="+mn-ea"/>
                </a:rPr>
                <a:t>Model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rgbClr val="224D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578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790113" y="3808857"/>
            <a:ext cx="4563687" cy="21896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문자 수신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&lt;</a:t>
            </a:r>
            <a:r>
              <a:rPr lang="ko-KR" altLang="en-US" dirty="0" smtClean="0">
                <a:solidFill>
                  <a:srgbClr val="FF0000"/>
                </a:solidFill>
              </a:rPr>
              <a:t>인화성 물질에 작업자 접근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확인 요망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76" y="2391987"/>
            <a:ext cx="5334000" cy="4000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2673" y="5893723"/>
            <a:ext cx="5810596" cy="997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55419" y="3962201"/>
            <a:ext cx="2182093" cy="18829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38793" y="3730051"/>
            <a:ext cx="837508" cy="2078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인화성물체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4799217" y="2792558"/>
            <a:ext cx="1363287" cy="30114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774278" y="2584740"/>
            <a:ext cx="837508" cy="2078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작업자</a:t>
            </a:r>
            <a:endParaRPr lang="ko-KR" altLang="en-US" sz="800" dirty="0"/>
          </a:p>
        </p:txBody>
      </p:sp>
      <p:sp>
        <p:nvSpPr>
          <p:cNvPr id="16" name="타원 15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97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chemeClr val="accent1"/>
                </a:solidFill>
              </a:rPr>
              <a:t>Case</a:t>
            </a:r>
            <a:r>
              <a:rPr lang="ko-KR" altLang="en-US" sz="4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4800" b="1" spc="-300" dirty="0" smtClean="0">
                <a:solidFill>
                  <a:schemeClr val="accent1"/>
                </a:solidFill>
              </a:rPr>
              <a:t>1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6630507" y="2688649"/>
            <a:ext cx="7951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사전에 정의한 특정 이벤트 발생시 경고 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0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8" y="1948658"/>
            <a:ext cx="5133975" cy="41052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52598" y="3050775"/>
            <a:ext cx="1363287" cy="30114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31406" y="2851270"/>
            <a:ext cx="837508" cy="2078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안전모 미착용</a:t>
            </a:r>
            <a:endParaRPr lang="ko-KR" altLang="en-US" sz="800" dirty="0"/>
          </a:p>
        </p:txBody>
      </p:sp>
      <p:sp>
        <p:nvSpPr>
          <p:cNvPr id="10" name="타원 9"/>
          <p:cNvSpPr/>
          <p:nvPr/>
        </p:nvSpPr>
        <p:spPr>
          <a:xfrm>
            <a:off x="11298111" y="254976"/>
            <a:ext cx="641838" cy="6418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08055" y="280908"/>
            <a:ext cx="1938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chemeClr val="accent1"/>
                </a:solidFill>
              </a:rPr>
              <a:t>Case 2</a:t>
            </a:r>
            <a:endParaRPr lang="ko-KR" altLang="en-US" sz="4800" b="1" spc="-3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80814" y="2800966"/>
            <a:ext cx="7951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사용자가 원하는 특정 상황을  입력 받아 탐지 가능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  <a:p>
            <a:endParaRPr lang="en-US" altLang="ko-KR" sz="2400" b="1" spc="-300" dirty="0">
              <a:solidFill>
                <a:schemeClr val="accent1"/>
              </a:solidFill>
            </a:endParaRPr>
          </a:p>
          <a:p>
            <a:r>
              <a:rPr lang="ko-KR" altLang="en-US" sz="2400" b="1" spc="-300" dirty="0" smtClean="0">
                <a:solidFill>
                  <a:schemeClr val="accent1"/>
                </a:solidFill>
              </a:rPr>
              <a:t>예시</a:t>
            </a:r>
            <a:r>
              <a:rPr lang="en-US" altLang="ko-KR" sz="2400" b="1" spc="-300" dirty="0" smtClean="0">
                <a:solidFill>
                  <a:schemeClr val="accent1"/>
                </a:solidFill>
              </a:rPr>
              <a:t>) </a:t>
            </a:r>
            <a:r>
              <a:rPr lang="ko-KR" altLang="en-US" sz="2400" b="1" spc="-300" dirty="0" smtClean="0">
                <a:solidFill>
                  <a:schemeClr val="accent1"/>
                </a:solidFill>
              </a:rPr>
              <a:t>입력 </a:t>
            </a:r>
            <a:r>
              <a:rPr lang="en-US" altLang="ko-KR" sz="2400" b="1" spc="-300" dirty="0" smtClean="0">
                <a:solidFill>
                  <a:schemeClr val="accent1"/>
                </a:solidFill>
              </a:rPr>
              <a:t>: </a:t>
            </a:r>
            <a:r>
              <a:rPr lang="ko-KR" altLang="en-US" sz="2400" b="1" spc="-300" dirty="0" smtClean="0">
                <a:solidFill>
                  <a:schemeClr val="accent1"/>
                </a:solidFill>
              </a:rPr>
              <a:t>안전모를 착용하지 않은 사람을 찾아줘</a:t>
            </a:r>
            <a:endParaRPr lang="en-US" altLang="ko-KR" sz="2400" b="1" spc="-3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33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8649</TotalTime>
  <Words>366</Words>
  <Application>Microsoft Office PowerPoint</Application>
  <PresentationFormat>와이드스크린</PresentationFormat>
  <Paragraphs>174</Paragraphs>
  <Slides>32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Lucida Grande</vt:lpstr>
      <vt:lpstr>Pretendard</vt:lpstr>
      <vt:lpstr>Pretendard Black</vt:lpstr>
      <vt:lpstr>맑은 고딕</vt:lpstr>
      <vt:lpstr>에스코어 드림 5 Medium</vt:lpstr>
      <vt:lpstr>Arial</vt:lpstr>
      <vt:lpstr>Wingdings</vt:lpstr>
      <vt:lpstr>Office 테마</vt:lpstr>
      <vt:lpstr>Safezone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LSH130</cp:lastModifiedBy>
  <cp:revision>183</cp:revision>
  <dcterms:created xsi:type="dcterms:W3CDTF">2022-08-03T01:14:38Z</dcterms:created>
  <dcterms:modified xsi:type="dcterms:W3CDTF">2024-06-10T12:22:51Z</dcterms:modified>
</cp:coreProperties>
</file>